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089568" r:id="rId3"/>
    <p:sldId id="11089567" r:id="rId5"/>
    <p:sldId id="11089478" r:id="rId6"/>
    <p:sldId id="11089349" r:id="rId7"/>
    <p:sldId id="11089393" r:id="rId8"/>
    <p:sldId id="11089315" r:id="rId9"/>
    <p:sldId id="11089394" r:id="rId10"/>
    <p:sldId id="11089452" r:id="rId11"/>
    <p:sldId id="11089390" r:id="rId12"/>
    <p:sldId id="11089396" r:id="rId13"/>
    <p:sldId id="11089413" r:id="rId14"/>
    <p:sldId id="11089535" r:id="rId15"/>
    <p:sldId id="11089433" r:id="rId16"/>
    <p:sldId id="11089453" r:id="rId17"/>
    <p:sldId id="11089451" r:id="rId18"/>
    <p:sldId id="11089511" r:id="rId19"/>
    <p:sldId id="11089512" r:id="rId20"/>
    <p:sldId id="11089513" r:id="rId21"/>
    <p:sldId id="11089514" r:id="rId22"/>
    <p:sldId id="11089454" r:id="rId23"/>
    <p:sldId id="11089455" r:id="rId24"/>
    <p:sldId id="11089347" r:id="rId25"/>
    <p:sldId id="11089348" r:id="rId26"/>
    <p:sldId id="11089318" r:id="rId27"/>
    <p:sldId id="11089336" r:id="rId28"/>
    <p:sldId id="11089337" r:id="rId29"/>
    <p:sldId id="11089346" r:id="rId30"/>
    <p:sldId id="11089331" r:id="rId31"/>
    <p:sldId id="11089313" r:id="rId32"/>
    <p:sldId id="11089312" r:id="rId33"/>
    <p:sldId id="11089314" r:id="rId34"/>
    <p:sldId id="11089319" r:id="rId35"/>
    <p:sldId id="11089388" r:id="rId36"/>
    <p:sldId id="11089415" r:id="rId37"/>
    <p:sldId id="11089562" r:id="rId38"/>
    <p:sldId id="11089411" r:id="rId39"/>
    <p:sldId id="11089416" r:id="rId40"/>
    <p:sldId id="11089607" r:id="rId41"/>
    <p:sldId id="11089417" r:id="rId42"/>
    <p:sldId id="11089412" r:id="rId43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53B8C7-5048-438B-B8D2-F15A4983CDE5}">
          <p14:sldIdLst>
            <p14:sldId id="11089568"/>
            <p14:sldId id="11089567"/>
            <p14:sldId id="11089478"/>
            <p14:sldId id="11089349"/>
            <p14:sldId id="11089393"/>
            <p14:sldId id="11089315"/>
            <p14:sldId id="11089394"/>
            <p14:sldId id="11089452"/>
            <p14:sldId id="11089390"/>
            <p14:sldId id="11089396"/>
            <p14:sldId id="11089413"/>
            <p14:sldId id="11089535"/>
            <p14:sldId id="11089433"/>
            <p14:sldId id="11089453"/>
            <p14:sldId id="11089451"/>
            <p14:sldId id="11089511"/>
            <p14:sldId id="11089512"/>
            <p14:sldId id="11089513"/>
            <p14:sldId id="11089514"/>
            <p14:sldId id="11089454"/>
            <p14:sldId id="11089455"/>
            <p14:sldId id="11089347"/>
            <p14:sldId id="11089348"/>
            <p14:sldId id="11089318"/>
            <p14:sldId id="11089336"/>
            <p14:sldId id="11089337"/>
            <p14:sldId id="11089346"/>
            <p14:sldId id="11089331"/>
            <p14:sldId id="11089313"/>
            <p14:sldId id="11089312"/>
            <p14:sldId id="11089314"/>
            <p14:sldId id="11089319"/>
            <p14:sldId id="11089388"/>
            <p14:sldId id="11089415"/>
            <p14:sldId id="11089562"/>
            <p14:sldId id="11089411"/>
            <p14:sldId id="11089416"/>
            <p14:sldId id="11089607"/>
            <p14:sldId id="11089417"/>
            <p14:sldId id="1108941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景(Jing Li)" initials="李景(Jing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070"/>
    <a:srgbClr val="DAA600"/>
    <a:srgbClr val="0070C0"/>
    <a:srgbClr val="0055A8"/>
    <a:srgbClr val="0C5DA7"/>
    <a:srgbClr val="37619E"/>
    <a:srgbClr val="FFFD78"/>
    <a:srgbClr val="FFD579"/>
    <a:srgbClr val="025302"/>
    <a:srgbClr val="DDF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0169" autoAdjust="0"/>
  </p:normalViewPr>
  <p:slideViewPr>
    <p:cSldViewPr showGuides="1">
      <p:cViewPr varScale="1">
        <p:scale>
          <a:sx n="135" d="100"/>
          <a:sy n="135" d="100"/>
        </p:scale>
        <p:origin x="516" y="150"/>
      </p:cViewPr>
      <p:guideLst>
        <p:guide orient="horz" pos="3234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3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6023-605D-3B43-943E-05438FD8F96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7864" y="3305755"/>
            <a:ext cx="2436168" cy="346116"/>
          </a:xfrm>
        </p:spPr>
        <p:txBody>
          <a:bodyPr anchor="t">
            <a:noAutofit/>
          </a:bodyPr>
          <a:lstStyle>
            <a:lvl1pPr algn="ctr">
              <a:defRPr sz="2000" b="1" i="0" cap="none" baseline="0">
                <a:solidFill>
                  <a:srgbClr val="0C5DA7"/>
                </a:solidFill>
                <a:latin typeface="BGI-BOLD" pitchFamily="2" charset="0"/>
                <a:ea typeface="微软雅黑" panose="020B0503020204020204" pitchFamily="34" charset="-122"/>
              </a:defRPr>
            </a:lvl1pPr>
          </a:lstStyle>
          <a:p>
            <a:r>
              <a:rPr lang="en-GB" altLang="zh-CN" dirty="0"/>
              <a:t>Title 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-12831" y="1"/>
            <a:ext cx="9156831" cy="2857501"/>
            <a:chOff x="-12831" y="1"/>
            <a:chExt cx="9156831" cy="2857501"/>
          </a:xfrm>
        </p:grpSpPr>
        <p:pic>
          <p:nvPicPr>
            <p:cNvPr id="9" name="图片 8" descr="图片包含 滑雪, 骑, 游戏机, 雪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44"/>
            <a:stretch>
              <a:fillRect/>
            </a:stretch>
          </p:blipFill>
          <p:spPr>
            <a:xfrm>
              <a:off x="-12831" y="1"/>
              <a:ext cx="9156831" cy="2214559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 rot="2700000">
              <a:off x="3893339" y="1500180"/>
              <a:ext cx="1357322" cy="13573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2700000">
              <a:off x="4114000" y="1756560"/>
              <a:ext cx="892975" cy="892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83968" y="1779662"/>
              <a:ext cx="26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0134" y="195486"/>
            <a:ext cx="4002130" cy="565535"/>
          </a:xfr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C5DA7"/>
                </a:solidFill>
                <a:latin typeface="MGI Bold" panose="02010604000000000000" pitchFamily="2" charset="-122"/>
                <a:ea typeface="MGI Bold" panose="02010604000000000000" pitchFamily="2" charset="-122"/>
              </a:defRPr>
            </a:lvl1pPr>
          </a:lstStyle>
          <a:p>
            <a:r>
              <a:rPr lang="en-GB" altLang="zh-CN" dirty="0">
                <a:solidFill>
                  <a:srgbClr val="0055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English Title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flipH="1">
            <a:off x="334414" y="357641"/>
            <a:ext cx="45720" cy="216000"/>
          </a:xfrm>
          <a:prstGeom prst="rect">
            <a:avLst/>
          </a:prstGeom>
          <a:solidFill>
            <a:srgbClr val="005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328" y="-73196"/>
            <a:ext cx="1668166" cy="11802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7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wmf"/><Relationship Id="rId2" Type="http://schemas.openxmlformats.org/officeDocument/2006/relationships/package" Target="../embeddings/Workbook1.xlsx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2" Type="http://schemas.openxmlformats.org/officeDocument/2006/relationships/image" Target="../media/image14.png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tags" Target="../tags/tag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1</a:t>
            </a:r>
            <a:r>
              <a:rPr kumimoji="1" lang="zh-CN" altLang="en-US" dirty="0">
                <a:latin typeface="+mn-ea"/>
                <a:ea typeface="+mn-ea"/>
              </a:rPr>
              <a:t>、期望目标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674370"/>
          <a:ext cx="8462645" cy="4156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"/>
                <a:gridCol w="1262380"/>
                <a:gridCol w="5901690"/>
                <a:gridCol w="758825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</a:t>
                      </a:r>
                      <a:endParaRPr lang="zh-CN" altLang="en-US" dirty="0"/>
                    </a:p>
                  </a:txBody>
                  <a:tcPr/>
                </a:tc>
              </a:tr>
              <a:tr h="2025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项目适配</a:t>
                      </a:r>
                      <a:endParaRPr lang="zh-CN" altLang="en-US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、独立八系列的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tip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头、耗材、载架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支持</a:t>
                      </a:r>
                      <a:endParaRPr lang="zh-CN" altLang="en-US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2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液面跟随吸排液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、跟随吸液和跟随排液。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支持</a:t>
                      </a:r>
                      <a:endParaRPr lang="zh-CN" altLang="en-US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3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最小探测体积</a:t>
                      </a:r>
                      <a:endParaRPr lang="zh-CN" altLang="en-US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en-US" altLang="zh-CN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10ul</a:t>
                      </a:r>
                      <a:r>
                        <a:rPr lang="zh-CN" altLang="en-US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水或者</a:t>
                      </a:r>
                      <a:r>
                        <a:rPr lang="en-US" altLang="zh-CN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20ul 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75%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乙醇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。（</a:t>
                      </a:r>
                      <a:r>
                        <a:rPr lang="zh-CN" altLang="en-US" sz="1000" dirty="0">
                          <a:solidFill>
                            <a:srgbClr val="00B05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实现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en-US" altLang="zh-CN" sz="1000" b="0" i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en-US" altLang="zh-CN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、可实现探测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2ul</a:t>
                      </a:r>
                      <a:r>
                        <a:rPr lang="zh-CN" altLang="en-US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水或者</a:t>
                      </a:r>
                      <a:r>
                        <a:rPr lang="en-US" altLang="zh-CN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10ul 75%</a:t>
                      </a:r>
                      <a:r>
                        <a:rPr lang="zh-CN" altLang="en-US" sz="10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乙醇。</a:t>
                      </a:r>
                      <a:endParaRPr lang="zh-CN" altLang="en-US" sz="1000" b="0" i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/</a:t>
                      </a:r>
                      <a:endParaRPr lang="en-US" altLang="zh-CN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203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 b="1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探测速度</a:t>
                      </a:r>
                      <a:endParaRPr lang="zh-CN" altLang="en-US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zh-CN" altLang="en-US" sz="1000" dirty="0"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当前最高探测速度</a:t>
                      </a:r>
                      <a:r>
                        <a:rPr lang="en-US" altLang="zh-CN" sz="1000" dirty="0"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30mm/s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zh-CN" altLang="en-US" sz="1000" dirty="0">
                          <a:solidFill>
                            <a:srgbClr val="00B050"/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实现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en-US" altLang="zh-CN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、可提速至</a:t>
                      </a:r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70mm/s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endParaRPr lang="zh-CN" altLang="en-US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（</a:t>
                      </a:r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）电机需拥有刹车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减速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功能。</a:t>
                      </a:r>
                      <a:endParaRPr lang="en-US" altLang="zh-CN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（</a:t>
                      </a:r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）软件修正刹车过冲。</a:t>
                      </a:r>
                      <a:endParaRPr lang="zh-CN" altLang="en-US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/</a:t>
                      </a:r>
                      <a:endParaRPr lang="en-US" altLang="zh-CN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235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5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电容匀速探测</a:t>
                      </a:r>
                      <a:endParaRPr lang="zh-CN" altLang="en-US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zh-CN" altLang="en-US" sz="1000" dirty="0"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当前最高探测速度</a:t>
                      </a:r>
                      <a:r>
                        <a:rPr lang="en-US" altLang="zh-CN" sz="1000" dirty="0"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30mm/s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endParaRPr lang="en-US" altLang="zh-CN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、探测过冲</a:t>
                      </a:r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精度</a:t>
                      </a:r>
                      <a:r>
                        <a:rPr lang="en-US" altLang="zh-CN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&lt;=2mm</a:t>
                      </a:r>
                      <a:r>
                        <a:rPr lang="zh-CN" altLang="en-US" sz="1000" dirty="0"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endParaRPr lang="zh-CN" altLang="en-US" sz="1000" dirty="0"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支持</a:t>
                      </a:r>
                      <a:endParaRPr lang="en-US" altLang="zh-CN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694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检测吸液堵塞功能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、支持识别吸头全堵塞故障。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（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）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1000ul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200ul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50ul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吸头吸液时被堵塞，吸液量减少。当减少量分别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大于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30ul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9ul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时，可识别出堵塞故障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、不支持识别吸头部分堵塞故障。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支持</a:t>
                      </a:r>
                      <a:endParaRPr lang="zh-CN" altLang="en-US" sz="100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7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检测吸液吸空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、识别固定点吸液全程吸空故障。</a:t>
                      </a:r>
                      <a:r>
                        <a:rPr lang="zh-CN" altLang="en-US" sz="10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zh-CN" altLang="en-US" sz="1000" strike="sngStrike" dirty="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调试完成</a:t>
                      </a:r>
                      <a:r>
                        <a:rPr lang="zh-CN" altLang="en-US" sz="10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zh-CN" altLang="en-US" sz="1000" strike="sng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、识别部分行程吸空故障。</a:t>
                      </a:r>
                      <a:r>
                        <a:rPr lang="zh-CN" altLang="en-US" sz="10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zh-CN" altLang="en-US" sz="1000" strike="sngStrike" dirty="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调试完成</a:t>
                      </a:r>
                      <a:r>
                        <a:rPr lang="zh-CN" altLang="en-US" sz="10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zh-CN" altLang="en-US" sz="1000" strike="sngStrike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、追随吸液时，吸头脱离液面持续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80ms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，识别吸液时吸空故障。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zh-CN" altLang="en-US" sz="1000" dirty="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调试完成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8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气压探测液面（有气泡）</a:t>
                      </a:r>
                      <a:endParaRPr lang="zh-CN" altLang="en-US" sz="1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、最高探测速度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70mm/s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、气泡厚度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&lt;15mm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，直径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&gt;2mm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、探测速度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70mm/s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时，最大过冲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/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探测精度</a:t>
                      </a:r>
                      <a:r>
                        <a:rPr lang="en-US" altLang="zh-CN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&lt;=2mm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6075" y="1059815"/>
          <a:ext cx="8475980" cy="285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425"/>
                <a:gridCol w="4059555"/>
              </a:tblGrid>
              <a:tr h="37338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ym typeface="+mn-ea"/>
                        </a:rPr>
                        <a:t>软件实现变速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硬件实现变速</a:t>
                      </a:r>
                      <a:endParaRPr lang="zh-CN" altLang="en-US" sz="1400" dirty="0"/>
                    </a:p>
                  </a:txBody>
                  <a:tcPr/>
                </a:tc>
              </a:tr>
              <a:tr h="2480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电容变速探测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、软件控制Z轴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变速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下降，探测液面。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、移液器探测到液面，通知Z电机停下。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软件查询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轴状态，判断探测液面是否成功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、软件发送关闭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变速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（1）配置Z轴参数。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（2）配置P轴参数。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（3）配置探测板参数。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变速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探测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、软件控制Z轴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变速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下降，探测液面。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、移液器探测到液面，通知Z电机停下。探测板自动吸液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v1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体积（配置表），并识别探测结果。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软件向探测板读取探测结果。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、软件发送关闭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变速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探测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推荐时序：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变速推荐方案一</a:t>
            </a:r>
            <a:r>
              <a:rPr lang="en-US" altLang="zh-CN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endParaRPr lang="zh-CN" altLang="en-US" sz="12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设置加速度实现变速效果，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如下图绿色右半轴曲线所示。初始速度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6mm/s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，末尾速度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2mm/s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，减速时间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4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，减速度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-1mm/s^2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1203960"/>
            <a:ext cx="8098790" cy="3809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变速推荐方案一</a:t>
            </a:r>
            <a:r>
              <a:rPr lang="en-US" altLang="zh-CN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endParaRPr lang="zh-CN" altLang="en-US" sz="12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软件根据耗材形状、吸排液速度、吸排液体积等参数，计算出多个加速度，拟合得到所需曲线，用于控制电机变速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）到达吸液结束点后，电机急停刹车。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491615"/>
            <a:ext cx="8341360" cy="3583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变速推荐方案二</a:t>
            </a:r>
            <a:r>
              <a:rPr lang="en-US" altLang="zh-CN" sz="12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endParaRPr lang="zh-CN" altLang="en-US" sz="1200" b="1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软件实时修改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轴速度，达到变速效果。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995" y="1131570"/>
            <a:ext cx="5143500" cy="38252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电容变速探测同样适用在探测较高的管子，如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6ml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采血管、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100ml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水槽、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病毒采样管、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50ml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离心管等。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360" y="1355725"/>
            <a:ext cx="2338070" cy="311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85" y="1355725"/>
            <a:ext cx="2373630" cy="316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80" y="1355725"/>
            <a:ext cx="2367915" cy="3159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" y="699770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电容变速探测与电容二次探测耗时，不存在某一方案占据绝对优势的情况。</a:t>
            </a:r>
            <a:endParaRPr lang="zh-CN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耗材高度（固定）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分液次数（变量）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对探测总耗时存在重要影响，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不同工况下，探测耗时会出现变化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31470" y="1275715"/>
          <a:ext cx="6863715" cy="200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929"/>
                <a:gridCol w="1715929"/>
                <a:gridCol w="1715928"/>
                <a:gridCol w="1715929"/>
              </a:tblGrid>
              <a:tr h="502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电容匀速探测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电容二次探测</a:t>
                      </a:r>
                      <a:r>
                        <a:rPr lang="zh-CN" sz="1350" dirty="0">
                          <a:solidFill>
                            <a:srgbClr val="00B05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（保留）</a:t>
                      </a:r>
                      <a:endParaRPr lang="zh-CN" altLang="en-US" sz="1350" dirty="0">
                        <a:solidFill>
                          <a:srgbClr val="00B05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电容变速探测</a:t>
                      </a:r>
                      <a:r>
                        <a:rPr lang="zh-CN" sz="1350" dirty="0">
                          <a:solidFill>
                            <a:srgbClr val="FF000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（备选方案）</a:t>
                      </a:r>
                      <a:endParaRPr lang="zh-CN" altLang="en-US" sz="1350" dirty="0">
                        <a:solidFill>
                          <a:srgbClr val="FF000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探测（相对）</a:t>
                      </a:r>
                      <a:r>
                        <a:rPr lang="zh-CN" altLang="en-US" sz="1350">
                          <a:sym typeface="+mn-ea"/>
                        </a:rPr>
                        <a:t>耗时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探测冗余体积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highlight>
                            <a:srgbClr val="FFFF00"/>
                          </a:highlight>
                          <a:sym typeface="+mn-ea"/>
                        </a:rPr>
                        <a:t>最少</a:t>
                      </a:r>
                      <a:endParaRPr lang="zh-CN" altLang="en-US" sz="135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较少</a:t>
                      </a:r>
                      <a:endParaRPr lang="zh-CN" alt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探测死体积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highlight>
                            <a:srgbClr val="FFFF00"/>
                          </a:highlight>
                          <a:sym typeface="+mn-ea"/>
                        </a:rPr>
                        <a:t>最小</a:t>
                      </a:r>
                      <a:endParaRPr lang="zh-CN" altLang="en-US" sz="1350">
                        <a:highlight>
                          <a:srgbClr val="FFFF00"/>
                        </a:highlight>
                        <a:sym typeface="+mn-ea"/>
                      </a:endParaRPr>
                    </a:p>
                  </a:txBody>
                  <a:tcPr/>
                </a:tc>
              </a:tr>
              <a:tr h="6153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开发调试难度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highlight>
                            <a:srgbClr val="FFFF00"/>
                          </a:highlight>
                        </a:rPr>
                        <a:t>最低</a:t>
                      </a:r>
                      <a:endParaRPr lang="zh-CN" altLang="en-US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很高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" y="699770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电容变速探测与电容二次探测耗时，不存在某一方案占据绝对优势的情况。</a:t>
            </a:r>
            <a:endParaRPr lang="zh-CN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耗材高度（固定）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分液次数（变量）、探测速度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对探测总耗时存在重要影响，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不同工况下，探测耗时会出现变化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755333" y="1275620"/>
          <a:ext cx="8371840" cy="339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65"/>
                <a:gridCol w="1353185"/>
                <a:gridCol w="1352550"/>
                <a:gridCol w="1353185"/>
                <a:gridCol w="1352550"/>
              </a:tblGrid>
              <a:tr h="3333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</a:t>
                      </a:r>
                      <a:endParaRPr lang="en-US" altLang="en-US" sz="1000" b="1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57A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对比项目</a:t>
                      </a:r>
                      <a:endParaRPr lang="en-US" altLang="en-US" sz="1000" b="1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57A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电容匀速探测</a:t>
                      </a:r>
                      <a:endParaRPr lang="en-US" altLang="en-US" sz="1000" b="1">
                        <a:solidFill>
                          <a:srgbClr val="FFFFFF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57A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电容二次探测</a:t>
                      </a:r>
                      <a:r>
                        <a:rPr lang="en-US" sz="1000" b="1">
                          <a:solidFill>
                            <a:srgbClr val="00B050"/>
                          </a:solidFill>
                          <a:latin typeface="楷体" panose="02010609060101010101" charset="-122"/>
                        </a:rPr>
                        <a:t>（保留）</a:t>
                      </a:r>
                      <a:endParaRPr lang="en-US" altLang="en-US" sz="1000" b="1">
                        <a:solidFill>
                          <a:srgbClr val="FFFFFF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57A6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电容变速探测</a:t>
                      </a:r>
                      <a:r>
                        <a:rPr lang="en-US" sz="1000" b="1">
                          <a:solidFill>
                            <a:srgbClr val="FF0000"/>
                          </a:solidFill>
                          <a:latin typeface="楷体" panose="02010609060101010101" charset="-122"/>
                        </a:rPr>
                        <a:t>（备选方案）</a:t>
                      </a:r>
                      <a:endParaRPr lang="en-US" altLang="en-US" sz="1000" b="1">
                        <a:solidFill>
                          <a:srgbClr val="FFFFFF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57A6"/>
                    </a:solidFill>
                  </a:tcPr>
                </a:tc>
              </a:tr>
              <a:tr h="883920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PCR板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探测冗余体积ul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1、最低探测速度条件下：</a:t>
                      </a:r>
                      <a:endParaRPr 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（1）加液10，计算得4~5.7，冗余6。</a:t>
                      </a:r>
                      <a:endParaRPr 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（2）加液200，计算得172~179，冗余28。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小于等于</a:t>
                      </a:r>
                      <a:r>
                        <a:rPr lang="zh-CN" sz="8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sym typeface="+mn-ea"/>
                        </a:rPr>
                        <a:t>电容</a:t>
                      </a:r>
                      <a:r>
                        <a:rPr lang="zh-CN" altLang="en-US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匀速探测。</a:t>
                      </a:r>
                      <a:endParaRPr lang="en-US" altLang="zh-CN" sz="8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同电容匀速探测。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探测死体积ul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&lt;10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探测故障率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单次探测耗时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14.4/v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(14.4/v) + T1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14.4/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[(v1 + v2)/2]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分液次数，总耗时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与分液次数相关。</a:t>
                      </a:r>
                      <a:endParaRPr lang="zh-CN" altLang="en-US" sz="80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见</a:t>
                      </a:r>
                      <a:r>
                        <a:rPr lang="zh-CN" alt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下方</a:t>
                      </a:r>
                      <a:r>
                        <a:rPr lang="en-US" alt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表格</a:t>
                      </a:r>
                      <a:r>
                        <a:rPr lang="zh-CN" alt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示例。</a:t>
                      </a:r>
                      <a:endParaRPr lang="zh-CN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与分液次数相关。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见下方表格示例。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与分液次数相关。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见下方表格示例。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  <a:tr h="241935"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6ml采血管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探测冗余体积ul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建模体积存在问题。</a:t>
                      </a:r>
                      <a:endParaRPr lang="en-US" altLang="en-US" sz="8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探测死体积ul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&lt;500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探测故障率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0.0001%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0.01%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单次探测耗时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99.5/v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(99.5/v) + T2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t = </a:t>
                      </a:r>
                      <a:r>
                        <a:rPr lang="en-US" sz="80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99.5/</a:t>
                      </a: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[(v1 + v2)/2]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AF1"/>
                    </a:solidFill>
                  </a:tcPr>
                </a:tc>
              </a:tr>
              <a:tr h="241935">
                <a:tc vMerge="1"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楷体" panose="02010609060101010101" charset="-122"/>
                        </a:rPr>
                        <a:t>分液次数，总耗时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楷体" panose="02010609060101010101" charset="-122"/>
                      </a:endParaRPr>
                    </a:p>
                  </a:txBody>
                  <a:tcPr marL="12700" marR="12700" marT="12700" vert="horz" anchor="t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与分液次数相关。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见下方表格示例。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与分液次数相关。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见下方表格示例。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与分液次数相关。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alt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见下方表格示例。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1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" y="699770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）示例一，要求减少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剂冗余，此时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电容匀速探测以低速探测；二次探测不受速度影响，能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以高速探测。</a:t>
            </a:r>
            <a:endParaRPr lang="zh-CN" sz="12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①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前</a:t>
            </a:r>
            <a:r>
              <a:rPr lang="en-US" alt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次单次探测，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电容匀速探测</a:t>
            </a:r>
            <a:r>
              <a:rPr lang="zh-CN" altLang="en-US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耗时少，往后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二次探测耗时少。</a:t>
            </a:r>
            <a:endParaRPr lang="zh-CN" sz="12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②</a:t>
            </a:r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15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次分液，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二次探测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总耗时较少。</a:t>
            </a:r>
            <a:endParaRPr lang="zh-CN" altLang="en-US" sz="12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7200" y="1491520"/>
          <a:ext cx="12687300" cy="374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"/>
                <a:gridCol w="487680"/>
                <a:gridCol w="549910"/>
                <a:gridCol w="617855"/>
                <a:gridCol w="648970"/>
                <a:gridCol w="685800"/>
                <a:gridCol w="685800"/>
                <a:gridCol w="580390"/>
                <a:gridCol w="871220"/>
                <a:gridCol w="871220"/>
                <a:gridCol w="871220"/>
                <a:gridCol w="871220"/>
              </a:tblGrid>
              <a:tr h="412115">
                <a:tc gridSpan="12"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1、分液次数15次。</a:t>
                      </a:r>
                      <a:endParaRPr lang="zh-CN" sz="7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2、等体积分液改为等高度分液，降低计算难度。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耗材高度mm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吸液行程mm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探测行程mm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最高探测速度mm/s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最低探测速度mm/s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二次探测固定耗时s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3.55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PCR板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总耗时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38.25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DBDB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64.5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95605" y="1420082"/>
          <a:ext cx="12687300" cy="149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"/>
                <a:gridCol w="487680"/>
                <a:gridCol w="549910"/>
                <a:gridCol w="617855"/>
                <a:gridCol w="648970"/>
                <a:gridCol w="685800"/>
                <a:gridCol w="685800"/>
                <a:gridCol w="580390"/>
                <a:gridCol w="871220"/>
                <a:gridCol w="871220"/>
                <a:gridCol w="871220"/>
                <a:gridCol w="871220"/>
              </a:tblGrid>
              <a:tr h="2552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耗材高度mm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吸液行程mm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探测行程mm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最高探测速度mm/s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最低探测速度mm/s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二次探测固定耗时s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0.016666667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0.507142857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0.033333333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0.514285714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0.521428571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0.066666667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0.528571429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0.083333333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0.535714286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0.542857143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86715" y="2932017"/>
          <a:ext cx="12687300" cy="82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"/>
                <a:gridCol w="487680"/>
                <a:gridCol w="549910"/>
                <a:gridCol w="617855"/>
                <a:gridCol w="648970"/>
                <a:gridCol w="685800"/>
                <a:gridCol w="685800"/>
                <a:gridCol w="580390"/>
                <a:gridCol w="871220"/>
                <a:gridCol w="871220"/>
                <a:gridCol w="871220"/>
                <a:gridCol w="871220"/>
              </a:tblGrid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0.864285714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0.866666667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0.871428571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0.883333333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0.878571429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0.885714286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0.916666667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0.892857143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95605" y="3868007"/>
          <a:ext cx="12687300" cy="82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"/>
                <a:gridCol w="487680"/>
                <a:gridCol w="549910"/>
                <a:gridCol w="617855"/>
                <a:gridCol w="648970"/>
                <a:gridCol w="685800"/>
                <a:gridCol w="685800"/>
                <a:gridCol w="580390"/>
                <a:gridCol w="871220"/>
                <a:gridCol w="871220"/>
                <a:gridCol w="871220"/>
                <a:gridCol w="871220"/>
              </a:tblGrid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3.266666667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98.5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3.283333333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1.907142857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1.914285714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3.316666667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1.921428571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331.6666667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242.1428571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31470" y="699770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）示例二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。</a:t>
            </a:r>
            <a:endParaRPr lang="zh-CN" sz="12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①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前</a:t>
            </a:r>
            <a:r>
              <a:rPr lang="en-US" alt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54</a:t>
            </a:r>
            <a:r>
              <a:rPr lang="zh-CN" altLang="en-US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次单次探测，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电容匀速探测</a:t>
            </a:r>
            <a:r>
              <a:rPr lang="zh-CN" altLang="en-US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耗时少，往后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二次探测耗时少。</a:t>
            </a:r>
            <a:endParaRPr lang="zh-CN" sz="12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②</a:t>
            </a:r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200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次分液，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二次探测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总耗时较少。</a:t>
            </a:r>
            <a:endParaRPr lang="zh-CN" altLang="en-US" sz="12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1470" y="699770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）示例二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，如果二次探测的探测速度较慢（由</a:t>
            </a:r>
            <a:r>
              <a:rPr lang="en-US" alt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70mm/s</a:t>
            </a:r>
            <a:r>
              <a:rPr lang="zh-CN" altLang="en-US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改为</a:t>
            </a:r>
            <a:r>
              <a:rPr lang="en-US" alt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40mm/s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），耗时会高于匀速探测。</a:t>
            </a:r>
            <a:endParaRPr lang="zh-CN" sz="120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buClrTx/>
              <a:buSzTx/>
              <a:buNone/>
            </a:pP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①</a:t>
            </a:r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次分液，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匀速</a:t>
            </a:r>
            <a:r>
              <a:rPr lang="zh-CN" sz="1200" b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探测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总耗时较少。</a:t>
            </a:r>
            <a:endParaRPr lang="zh-CN" altLang="en-US" sz="12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7200" y="1275937"/>
          <a:ext cx="8229600" cy="184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315"/>
                <a:gridCol w="487680"/>
                <a:gridCol w="549910"/>
                <a:gridCol w="617855"/>
                <a:gridCol w="648970"/>
                <a:gridCol w="685800"/>
                <a:gridCol w="685800"/>
                <a:gridCol w="580390"/>
                <a:gridCol w="871220"/>
                <a:gridCol w="871220"/>
                <a:gridCol w="871220"/>
                <a:gridCol w="871220"/>
              </a:tblGrid>
              <a:tr h="387350">
                <a:tc gridSpan="12"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1、分液次数6次。</a:t>
                      </a:r>
                      <a:endParaRPr lang="zh-CN" sz="7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2、等体积分液改为等高度分液，降低计算难度。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耗材高度mm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吸液行程mm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探测行程mm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最高探测速度mm/s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最低探测速度mm/s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二次探测固定耗时s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电容匀速——低速探测单次耗时s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二次探测——高速探测单次耗时s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二次探测——低速探测单次耗时s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0.65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0.9875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1.3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58.5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1.9625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6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2.45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6ml采血管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97.5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2.9375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9.75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10.3125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900"/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39750" y="314769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Excel.Sheet.12">
                  <p:embed/>
                </p:oleObj>
              </mc:Choice>
              <mc:Fallback>
                <p:oleObj name="" showAsIcon="1" r:id="rId2" imgW="971550" imgH="66675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" y="314769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1</a:t>
            </a:r>
            <a:r>
              <a:rPr kumimoji="1" lang="zh-CN" altLang="en-US" dirty="0">
                <a:latin typeface="+mn-ea"/>
                <a:ea typeface="+mn-ea"/>
              </a:rPr>
              <a:t>、期望目标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674370"/>
          <a:ext cx="8462645" cy="4100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0"/>
                <a:gridCol w="1223010"/>
                <a:gridCol w="5941060"/>
                <a:gridCol w="758825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dirty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说明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状态</a:t>
                      </a:r>
                      <a:endParaRPr lang="zh-CN" altLang="en-US" dirty="0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9</a:t>
                      </a:r>
                      <a:endParaRPr lang="en-US" altLang="zh-CN" sz="10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气压探测液面（无气泡）</a:t>
                      </a:r>
                      <a:endParaRPr lang="zh-CN" altLang="en-US" sz="1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、参考垦拓方法，不吸不排探测液面；支持吸气探测。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zh-CN" altLang="en-US" sz="1000" dirty="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调试完成</a:t>
                      </a:r>
                      <a:r>
                        <a:rPr lang="zh-CN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</a:t>
                      </a:r>
                      <a:endParaRPr lang="en-US" altLang="zh-CN" sz="1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、探测速度</a:t>
                      </a:r>
                      <a:r>
                        <a:rPr lang="en-US" altLang="zh-CN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70mm/s</a:t>
                      </a:r>
                      <a:r>
                        <a:rPr lang="zh-CN" altLang="en-US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，最大过冲</a:t>
                      </a:r>
                      <a:r>
                        <a:rPr lang="en-US" altLang="zh-CN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zh-CN" altLang="en-US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探测精度</a:t>
                      </a:r>
                      <a:r>
                        <a:rPr lang="en-US" altLang="zh-CN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&lt;2mm</a:t>
                      </a:r>
                      <a:r>
                        <a:rPr lang="zh-CN" altLang="en-US" sz="10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。</a:t>
                      </a:r>
                      <a:endParaRPr lang="zh-CN" altLang="en-US" sz="10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714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10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抗悬滴技术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、在转移易挥发性液体时，试剂挥发导致吸头挂液，甚至滴液。该技术通过实时检测通道中的压力，并调整移液器行程，抵消通道中增加的压力，避免挂液滴落而产生的污染。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11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电容式和压力式双重液面探测技术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1、电容探测到液面后，使用气压进行确认，保证探测到真实液面。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2、用于电容探测误停概率高的场景。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12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电容式二次</a:t>
                      </a: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/</a:t>
                      </a: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重复探测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、首次以较快速度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（参数表配置）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粗略探测液面，探测到液面后抬起到指定高度（参数表配置），然后第二次以较慢速度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（参数表配置）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探测液面。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、第二次探测如果失败，则重新探测。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13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检测排液堵塞功能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  <a:p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1、识别移液器排液时吸头堵塞的故障。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14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检测排液排空功能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1、识别移液器排液时吸头是否全部排空。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15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电容探测辅助学习位置（软件执行）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、利用电容方式探测，自动化学习板位位置。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B0F0"/>
                          </a:solidFill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dirty="0">
                        <a:solidFill>
                          <a:srgbClr val="00B0F0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16</a:t>
                      </a:r>
                      <a:endParaRPr lang="en-US" altLang="zh-CN" sz="1000" b="1" strike="sngStrike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 b="1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电容式变速探测</a:t>
                      </a:r>
                      <a:endParaRPr lang="zh-CN" altLang="en-US" sz="1000" b="1" strike="sngStrike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strike="sngStrike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、探测过程逐渐减速，降低探测过冲和误判概率。</a:t>
                      </a:r>
                      <a:endParaRPr lang="zh-CN" altLang="en-US" sz="1000" strike="sngStrike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strike="sngStrike" dirty="0">
                          <a:solidFill>
                            <a:srgbClr val="00B0F0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可导入</a:t>
                      </a:r>
                      <a:endParaRPr lang="zh-CN" altLang="en-US" sz="1000" strike="sngStrike" dirty="0">
                        <a:solidFill>
                          <a:srgbClr val="00B0F0"/>
                        </a:solidFill>
                        <a:uFillTx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</a:rPr>
                        <a:t>17</a:t>
                      </a:r>
                      <a:endParaRPr lang="en-US" altLang="zh-CN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 b="1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电容探测气泡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1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、探测液面上含有气泡的试剂。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FF0000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开发中</a:t>
                      </a:r>
                      <a:endParaRPr lang="zh-CN" altLang="en-US" sz="1000" dirty="0">
                        <a:solidFill>
                          <a:srgbClr val="FF0000"/>
                        </a:solidFill>
                        <a:uFillTx/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）探测初始速度相同，总耗时对比（趋势示意图）：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1779905"/>
            <a:ext cx="4098290" cy="291592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>
            <p:custDataLst>
              <p:tags r:id="rId3"/>
            </p:custDataLst>
          </p:nvPr>
        </p:nvGraphicFramePr>
        <p:xfrm>
          <a:off x="340995" y="1059815"/>
          <a:ext cx="6863715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60"/>
                <a:gridCol w="1723390"/>
                <a:gridCol w="1672590"/>
                <a:gridCol w="1679575"/>
              </a:tblGrid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电容匀速探测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电容二次探测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电容变速探测</a:t>
                      </a:r>
                      <a:endParaRPr lang="zh-CN" alt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探测</a:t>
                      </a:r>
                      <a:r>
                        <a:rPr lang="zh-CN" altLang="en-US" sz="1350">
                          <a:sym typeface="+mn-ea"/>
                        </a:rPr>
                        <a:t>耗时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最多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23890" y="1995805"/>
            <a:ext cx="4572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y=6-0.13x^{2}</a:t>
            </a:r>
            <a:endParaRPr lang="zh-CN" altLang="en-US"/>
          </a:p>
          <a:p>
            <a:r>
              <a:rPr lang="zh-CN" altLang="en-US"/>
              <a:t>y=16.75-6</a:t>
            </a:r>
            <a:r>
              <a:rPr lang="en-US" altLang="zh-CN"/>
              <a:t>*</a:t>
            </a:r>
            <a:r>
              <a:rPr lang="zh-CN" altLang="en-US"/>
              <a:t>ln(x+6)</a:t>
            </a:r>
            <a:endParaRPr lang="zh-CN" altLang="en-US"/>
          </a:p>
          <a:p>
            <a:r>
              <a:rPr lang="zh-CN" altLang="en-US"/>
              <a:t>y=6-x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）当二次探测、变速探测拥有较高的初始速度，在此情况下总耗时对比：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340995" y="1059815"/>
          <a:ext cx="6863715" cy="59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60"/>
                <a:gridCol w="1723390"/>
                <a:gridCol w="1672590"/>
                <a:gridCol w="1679575"/>
              </a:tblGrid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对比项目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电容匀速探测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电容二次探测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35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电容变速探测</a:t>
                      </a:r>
                      <a:endParaRPr lang="zh-CN" alt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探测</a:t>
                      </a:r>
                      <a:r>
                        <a:rPr lang="zh-CN" altLang="en-US" sz="1350">
                          <a:sym typeface="+mn-ea"/>
                        </a:rPr>
                        <a:t>耗时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最多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较少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350">
                          <a:sym typeface="+mn-ea"/>
                        </a:rPr>
                        <a:t>较少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1707515"/>
            <a:ext cx="5113655" cy="3352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气压探测液面</a:t>
            </a:r>
            <a:endParaRPr kumimoji="1" 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压探测原理是使用气压传感器测量吸液泵的气压与大气压的差值，从而感知液泵的压力变化，经过算法处理后判断吸液状态。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6815" y="1630680"/>
            <a:ext cx="3426460" cy="3262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5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气压探测液面</a:t>
            </a:r>
            <a:endParaRPr kumimoji="1" 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    推荐时序：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、软件执行前吸动作。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、软件配置参数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: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（1）Z轴参数。（电机参数表）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交由用户设置探测速度。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）P轴参数。（探测档位参数表）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）探测板参数。（探测档位参数表）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、根据用户开启或关闭气泡识别开关，软件发送有气泡或无气泡的探测指令。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控制Z轴下降和P轴吸气。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、移液器探测到液面，控制Z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停下。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、软件关闭气压探测液面功能，关闭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轴吸气。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、该步骤动作：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）如果启用气压不吸不排方式探测：无需执行额外动作，直接去往第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步骤。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如果启用气压吸气方式探测：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软件控制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轴抬起偏移高度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（探测档位参数表），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还原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轴速度，控制P轴排空吐液，再执行前吸动作。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、软件将探测相关数据写到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csv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文件。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6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气压检测吸液堵塞</a:t>
            </a:r>
            <a:r>
              <a:rPr lang="en-US" altLang="zh-CN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凝块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移液器吸液时，如果吸头被固体物质堵住，或者吸头触底，都会导致移液器吸液不足，因此检测吸液堵塞是一项重要功能。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0" y="1533525"/>
            <a:ext cx="1609090" cy="35960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2379345"/>
            <a:ext cx="1610995" cy="27501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  <a:sym typeface="+mn-ea"/>
              </a:rPr>
              <a:t>6</a:t>
            </a:r>
            <a:r>
              <a:rPr kumimoji="1" lang="zh-CN" altLang="en-US" dirty="0"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气压检测吸液堵塞</a:t>
            </a:r>
            <a:r>
              <a:rPr lang="en-US" altLang="zh-CN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凝块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1048385"/>
          <a:ext cx="8496300" cy="320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/>
                <a:gridCol w="3532505"/>
                <a:gridCol w="4057015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方法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（当前在用）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strike="sngStrike" dirty="0"/>
                        <a:t>方法</a:t>
                      </a:r>
                      <a:r>
                        <a:rPr lang="en-US" altLang="zh-CN" sz="1400" strike="sngStrike" dirty="0"/>
                        <a:t>2</a:t>
                      </a:r>
                      <a:r>
                        <a:rPr lang="zh-CN" altLang="en-US" sz="1400" strike="sngStrike" dirty="0"/>
                        <a:t>（计划新增）</a:t>
                      </a:r>
                      <a:endParaRPr lang="zh-CN" altLang="en-US" sz="1400" strike="sngStrike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推荐时序</a:t>
                      </a:r>
                      <a:endParaRPr lang="zh-CN" altLang="en-US" sz="14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软件发送开启气压检测吸液堵塞指令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轴联动吸液。（追随吸液）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</a:t>
                      </a:r>
                      <a:r>
                        <a:rPr 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软件以</a:t>
                      </a:r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30ms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周期读取探测结果。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、吸液完毕，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软件发送关闭气压检测吸液堵塞指令。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6、软件最后一次读取探测结果。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7、软件将探测相关数据写到csv文件。</a:t>
                      </a:r>
                      <a:endParaRPr lang="zh-CN" altLang="en-US" sz="1400" b="0" dirty="0"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软件发送开启气压检测吸液堵塞指令。</a:t>
                      </a:r>
                      <a:endParaRPr lang="zh-CN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轴联动吸液。</a:t>
                      </a:r>
                      <a:endParaRPr lang="zh-CN" altLang="en-US" sz="1400" b="0" strike="sngStrike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、探测板检测到吸液堵塞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/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凝块异常，发送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IO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信号让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轴停下。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、软件读取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轴位置，如果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轴到达目标位置，吸液无异常；如果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轴未到达目标位置，说明探测板检测到异常。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吸液完毕，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软件发送关闭气压检测吸液堵塞指令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strike="sng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7、软件将探测相关数据写到csv文件。</a:t>
                      </a:r>
                      <a:endParaRPr lang="zh-CN" altLang="en-US" sz="1400" b="0" strike="sngStrike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uFillTx/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277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详细时序见《LLD程序说明书》文档。</a:t>
            </a:r>
            <a:endParaRPr lang="en-US" altLang="zh-CN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7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气压检测吸液时吸空</a:t>
            </a:r>
            <a:endParaRPr kumimoji="1" 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移液器吸液时，可能会出现吸头脱离液面现象，导致出现短暂吸液吸空的问题。气压探测可检测出该问题。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1631315"/>
            <a:ext cx="2414270" cy="2787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7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气压检测吸液时吸空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1048385"/>
          <a:ext cx="8496300" cy="302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/>
                <a:gridCol w="3532505"/>
                <a:gridCol w="4057015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方法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strike="sngStrike" dirty="0"/>
                        <a:t>方法</a:t>
                      </a:r>
                      <a:r>
                        <a:rPr lang="en-US" altLang="zh-CN" sz="1400" strike="sngStrike" dirty="0"/>
                        <a:t>2</a:t>
                      </a:r>
                      <a:endParaRPr lang="zh-CN" altLang="en-US" sz="1400" strike="sngStrike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推荐时序</a:t>
                      </a:r>
                      <a:endParaRPr lang="zh-CN" altLang="en-US" sz="14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软件发送开启气压检测吸液吸空指令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轴联动吸液。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</a:t>
                      </a:r>
                      <a:r>
                        <a:rPr 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软件以</a:t>
                      </a:r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30ms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周期读取探测结果。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吸液完毕，</a:t>
                      </a:r>
                      <a:r>
                        <a:rPr 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软件发送关闭气压检测吸液</a:t>
                      </a:r>
                      <a:r>
                        <a:rPr 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吸空</a:t>
                      </a:r>
                      <a:r>
                        <a:rPr 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指令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r>
                        <a:rPr lang="en-US" alt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软件最后一次读取</a:t>
                      </a:r>
                      <a:r>
                        <a:rPr lang="zh-CN" altLang="en-US" sz="1400" b="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探测结果。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、软件记探测相关数据到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软件发送开启气压检测吸液吸空指令。</a:t>
                      </a:r>
                      <a:endParaRPr lang="zh-CN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轴联动吸液。</a:t>
                      </a:r>
                      <a:endParaRPr lang="zh-CN" altLang="en-US" sz="1400" b="0" strike="sngStrike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、探测板检测到吸液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吸空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异常，发送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IO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信号让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轴停下。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、软件读取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轴位置，如果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轴到达目标位置，吸液无异常；如果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轴未到达目标位置，说明探测板检测到异常。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软件发送关闭气压检测吸液吸空指令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、软件记探测相关数据到</a:t>
                      </a:r>
                      <a:r>
                        <a:rPr lang="en-US" altLang="zh-CN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400" strike="sngStrike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400" b="0" strike="sngStrike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2774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详细时序见《LLD程序说明书》文档。</a:t>
            </a:r>
            <a:endParaRPr lang="en-US" altLang="zh-CN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8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气压检查电容探测结果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当电容探测到液面后，使用气压进行确认，确保探测到真实液面，从而避免出现吸液吸空、吸液量不足的问题。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该方案适用于电容探测故障过高的场景，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并且开发难度低，收益大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该功能需要与电容探测结合使用。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1145" y="1529080"/>
            <a:ext cx="5521960" cy="32969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9</a:t>
            </a:r>
            <a:r>
              <a:rPr kumimoji="1" lang="zh-CN" altLang="en-US" dirty="0">
                <a:latin typeface="+mn-ea"/>
                <a:ea typeface="+mn-ea"/>
              </a:rPr>
              <a:t>、跟随吸排液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9050" y="1477645"/>
            <a:ext cx="2985770" cy="3295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5120" y="699135"/>
            <a:ext cx="84867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跟随吸排液：控制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轴使得吸头随液面浮动，</a:t>
            </a:r>
            <a:r>
              <a:rPr lang="zh-CN" altLang="en-US" sz="14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维持吸头扎入深度不变，从而避免出现吸空、扎吸头深度过大等问题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r>
              <a:rPr lang="zh-CN" altLang="en-US" sz="1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难点在于控制</a:t>
            </a:r>
            <a:r>
              <a:rPr lang="en-US" altLang="zh-CN" sz="1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轴或</a:t>
            </a:r>
            <a:r>
              <a:rPr lang="en-US" altLang="zh-CN" sz="1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P</a:t>
            </a:r>
            <a:r>
              <a:rPr lang="zh-CN" altLang="en-US" sz="14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轴变速运动，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变速方式与电容变速探测相同。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1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移液器全流程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移液全流程主要包含动作：扎吸头、前吸、探测液面、吸液、移液、排液、退吸头等。</a:t>
            </a:r>
            <a:endParaRPr lang="en-US" altLang="zh-CN" sz="140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956945"/>
            <a:ext cx="8611235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9</a:t>
            </a:r>
            <a:r>
              <a:rPr kumimoji="1" lang="zh-CN" altLang="en-US" dirty="0">
                <a:latin typeface="+mn-ea"/>
                <a:ea typeface="+mn-ea"/>
              </a:rPr>
              <a:t>、跟随吸排液</a:t>
            </a:r>
            <a:endParaRPr kumimoji="1"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8445" y="699135"/>
            <a:ext cx="8481060" cy="3435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跟随吸排液有两种控制方案。方案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全部由软件全程控制时序，方案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在方案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基础上，将变速工作交给板卡控制。时序对比如下：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23850" y="1707515"/>
          <a:ext cx="8496300" cy="3023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/>
                <a:gridCol w="3532505"/>
                <a:gridCol w="4057015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400" dirty="0"/>
                        <a:t>方法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1400" strike="sngStrike" dirty="0">
                          <a:solidFill>
                            <a:schemeClr val="bg1"/>
                          </a:solidFill>
                          <a:uFillTx/>
                        </a:rPr>
                        <a:t>方法</a:t>
                      </a:r>
                      <a:r>
                        <a:rPr lang="en-US" altLang="zh-CN" sz="1400" strike="sngStrike" dirty="0">
                          <a:solidFill>
                            <a:schemeClr val="bg1"/>
                          </a:solidFill>
                          <a:uFillTx/>
                        </a:rPr>
                        <a:t>2</a:t>
                      </a:r>
                      <a:endParaRPr lang="en-US" altLang="zh-CN" sz="1400" strike="sngStrike" dirty="0">
                        <a:solidFill>
                          <a:schemeClr val="bg1"/>
                        </a:solidFill>
                        <a:uFillTx/>
                      </a:endParaRPr>
                    </a:p>
                  </a:txBody>
                  <a:tcPr/>
                </a:tc>
              </a:tr>
              <a:tr h="13716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推荐时序</a:t>
                      </a:r>
                      <a:endParaRPr lang="zh-CN" altLang="en-US" sz="14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轴联动吸排液。</a:t>
                      </a:r>
                      <a:endParaRPr lang="en-US" altLang="zh-CN" sz="1400" b="0" dirty="0"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、软件实时查询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轴是否到达变速位置。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轴到达变速位置，</a:t>
                      </a:r>
                      <a:r>
                        <a:rPr 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</a:t>
                      </a:r>
                      <a:r>
                        <a:rPr lang="zh-CN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实时</a:t>
                      </a:r>
                      <a:r>
                        <a:rPr lang="zh-CN" altLang="en-US" sz="14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控制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轴变速。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、重复步骤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和步骤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，直至吸排液结束。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、软件记探测相关数据到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strike="sngStrike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strike="sngStrike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）</a:t>
                      </a:r>
                      <a:r>
                        <a:rPr 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探测板参数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）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轴变速位置，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轴吸排液结束位置，变速公式。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、软件发送</a:t>
                      </a:r>
                      <a:r>
                        <a:rPr lang="zh-CN" altLang="en-US" sz="1400" strike="sngStrike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追随吸排液指令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，</a:t>
                      </a:r>
                      <a:r>
                        <a:rPr lang="zh-CN" altLang="en-US" sz="1400" strike="sngStrike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板卡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控制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轴联动吸排液。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400" strike="sngStrike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板卡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检查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轴是否到达变速位置。</a:t>
                      </a:r>
                      <a:endParaRPr lang="zh-CN" altLang="en-US" sz="1400" b="0" strike="sngStrike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轴到达变速位置，</a:t>
                      </a:r>
                      <a:r>
                        <a:rPr lang="zh-CN" altLang="en-US" sz="1400" strike="sngStrike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板卡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控制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轴变速。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、重复步骤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和步骤</a:t>
                      </a:r>
                      <a:r>
                        <a:rPr lang="en-US" altLang="zh-CN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，直至吸排液结束。</a:t>
                      </a:r>
                      <a:endParaRPr lang="zh-CN" altLang="en-US" sz="14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、软件记探测相关数据到</a:t>
                      </a:r>
                      <a:r>
                        <a:rPr lang="en-US" altLang="zh-CN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en-US" altLang="zh-CN" sz="1400" b="0" strike="sngStrike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10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、抗滴液</a:t>
            </a:r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挂液技术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移液器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在转移易挥发性液体时，试剂挥发会导致吸头挂液，甚至滴液。该技术通过实时检测通道中的压力，并调整移液器行程，抵消通道中增加的压力，避免挂液滴落而产生的污染。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9930" y="1159510"/>
            <a:ext cx="4485005" cy="39198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10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、抗滴液</a:t>
            </a:r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/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挂液技术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0995" y="1159510"/>
          <a:ext cx="8496300" cy="229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780"/>
                <a:gridCol w="3732530"/>
                <a:gridCol w="3856990"/>
              </a:tblGrid>
              <a:tr h="371475">
                <a:tc>
                  <a:txBody>
                    <a:bodyPr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方法</a:t>
                      </a:r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uFillTx/>
                        </a:rPr>
                        <a:t>方法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  <a:uFillTx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  <a:uFillTx/>
                        </a:rPr>
                        <a:t>（已实现）</a:t>
                      </a:r>
                      <a:endParaRPr lang="zh-CN" altLang="en-US" sz="1400" dirty="0">
                        <a:solidFill>
                          <a:schemeClr val="bg1"/>
                        </a:solidFill>
                        <a:uFillTx/>
                      </a:endParaRPr>
                    </a:p>
                  </a:txBody>
                  <a:tcPr/>
                </a:tc>
              </a:tr>
              <a:tr h="9836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楷体" panose="02010609060101010101" charset="-122"/>
                          <a:ea typeface="楷体" panose="02010609060101010101" charset="-122"/>
                        </a:rPr>
                        <a:t>推荐时序</a:t>
                      </a:r>
                      <a:endParaRPr lang="zh-CN" altLang="en-US" sz="1400" b="1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、用户开启抗悬滴功能，软件读取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轴当前位置，获得脉冲值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Pulse1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、软件读取气压值，执行抗悬滴工作。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抗悬滴工作结束，软件读取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轴当前位置，获得脉冲值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Pulse2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、软件读取</a:t>
                      </a: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P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轴当前位置，获得脉冲值</a:t>
                      </a: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Pulse1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2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、软件发送开启抗悬滴指令。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3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、移液器开始执行抗悬滴工作。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软件发送关闭抗悬滴指令，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抗悬滴工作结束。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5</a:t>
                      </a:r>
                      <a:r>
                        <a:rPr lang="zh-CN" altLang="en-US" sz="1200" b="0" dirty="0">
                          <a:latin typeface="楷体" panose="02010609060101010101" charset="-122"/>
                          <a:ea typeface="楷体" panose="02010609060101010101" charset="-122"/>
                        </a:rPr>
                        <a:t>、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软件读取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轴当前位置，获得脉冲值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Pulse2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在转移易挥发性液体时，试剂挥发会导致吸头挂液，甚至滴液。该技术通过实时检测通道中的压力，并调整移液器行程，抵消通道中增加的压力，避免挂液滴落而产生的污染。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11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、辅助学习位置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1470" y="699135"/>
            <a:ext cx="84810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移液器电容探测功能可感知金属物质，因此可该功能进行学习板位、载架坐标位置。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1046480"/>
            <a:ext cx="8824595" cy="2202180"/>
          </a:xfrm>
          <a:prstGeom prst="rect">
            <a:avLst/>
          </a:prstGeom>
        </p:spPr>
      </p:pic>
      <p:pic>
        <p:nvPicPr>
          <p:cNvPr id="9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3291205"/>
            <a:ext cx="1367790" cy="181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11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、辅助学习</a:t>
            </a:r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Z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轴位置</a:t>
            </a:r>
            <a:endParaRPr kumimoji="1" 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    推荐时序（部分）：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、软件配置参数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: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（1）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轴、Z轴参数。（电机参数表）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）探测板参数。（探测档位参数表）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软件发送开启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电容学习位置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指令。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控制Z电下降。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、移液器探测目标位置，控制Z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停下。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发送关闭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电容探测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指令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读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Z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轴坐标数据。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、软件记探测相关数据到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csv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文件。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11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、辅助学习</a:t>
            </a:r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X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轴、</a:t>
            </a:r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Y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轴位置</a:t>
            </a:r>
            <a:endParaRPr kumimoji="1" 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    推荐时序（部分）：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、软件配置参数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: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（1）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轴、Z轴参数。（电机参数表）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）探测板参数。（探测档位参数表）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软件发送开启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电容学习位置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指令。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轴移动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、软件实时读取移液器探测结果，确定探测到位置后，软件控制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X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Y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停下。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发送关闭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电容探测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指令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软件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读取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X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/Y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轴坐标数据。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8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、软件记探测相关数据到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csv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文件。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、日志需求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、记录探测液面高度、建模体积等数据需求，如下表格所示：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出现探测失败现象，可设置是否阻塞当前流程。选择不阻塞流程，可让流程继续运行，实现无人值守功能。</a:t>
            </a:r>
            <a:endParaRPr lang="zh-CN" altLang="en-US" sz="1200" dirty="0">
              <a:solidFill>
                <a:schemeClr val="tx1"/>
              </a:solidFill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7360" y="1779270"/>
          <a:ext cx="763905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0"/>
                <a:gridCol w="533400"/>
                <a:gridCol w="914400"/>
                <a:gridCol w="914400"/>
                <a:gridCol w="914400"/>
                <a:gridCol w="914400"/>
                <a:gridCol w="819150"/>
                <a:gridCol w="685800"/>
              </a:tblGrid>
              <a:tr h="508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时间</a:t>
                      </a:r>
                      <a:endParaRPr lang="zh-CN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通道号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探测液面高度mm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液面高度（脉冲值）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建模计算体积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吸液补偿体积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耗材底部高度（脉冲值）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吸液体积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6.76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108649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103.694211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0.418945313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6.96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108393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108.5673353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0.950683594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108132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113.8150639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1.466308594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7.37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107878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118.939176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1.917480469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108130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113.8150639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1.466308594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6.97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108385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108.8141722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0.966796875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108128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113.8150639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1.466308594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71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7.58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107614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124.4537506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2.368652344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117166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、日志需求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、记录移液全流程的气压值。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读取数据周期可设置，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1ms~1000s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；拥有开关，可开启或关闭记录数据功能。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数据可记录到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csv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文件。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从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扎取吸头开始记录数据；退吸头完毕则停止记录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出现吸空、堵塞等现象，可设置是否阻塞当前流程。选择不阻塞流程，可让流程继续运行，实现无人值守功能。</a:t>
            </a:r>
            <a:endParaRPr lang="zh-CN" altLang="en-US" sz="1200" dirty="0"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1785620"/>
            <a:ext cx="6214745" cy="288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、日志需求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、记录移液全流程的电容值。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读取数据周期可设置，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1ms~1000s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；拥有开关，可开启或关闭记录数据功能。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数据可记录到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csv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文件。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）从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扎取吸头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开始记录数据；退吸头完毕则停止记录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出现吸空、堵塞等现象，可设置是否阻塞当前流程。选择不阻塞流程，可让流程继续运行，实现无人值守功能。</a:t>
            </a:r>
            <a:endParaRPr lang="zh-CN" altLang="en-US" sz="1200" dirty="0">
              <a:highlight>
                <a:srgbClr val="FFFF00"/>
              </a:highlight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5695" y="1785620"/>
            <a:ext cx="6214745" cy="288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、日志需求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strike="sngStrike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1200" strike="sngStrike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、记录</a:t>
            </a:r>
            <a:r>
              <a:rPr lang="zh-CN" sz="1200" strike="sngStrike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抗滴液</a:t>
            </a:r>
            <a:r>
              <a:rPr lang="en-US" altLang="zh-CN" sz="1200" strike="sngStrike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/</a:t>
            </a:r>
            <a:r>
              <a:rPr lang="zh-CN" altLang="en-US" sz="1200" strike="sngStrike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挂液，如下表格所示：</a:t>
            </a:r>
            <a:endParaRPr lang="zh-CN" altLang="en-US" sz="1200" strike="sngStrike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读取数据周期可设置，</a:t>
            </a:r>
            <a:r>
              <a:rPr lang="en-US" alt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1ms~1000s</a:t>
            </a:r>
            <a:r>
              <a:rPr lang="zh-CN" altLang="en-US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200" strike="sngStrike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数据可记录到</a:t>
            </a:r>
            <a:r>
              <a:rPr lang="en-US" alt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csv</a:t>
            </a:r>
            <a:r>
              <a:rPr lang="zh-CN" altLang="en-US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文件。</a:t>
            </a:r>
            <a:endParaRPr lang="zh-CN" altLang="en-US" sz="1200" strike="sngStrike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strike="sngStrike" dirty="0">
                <a:latin typeface="楷体" panose="02010609060101010101" charset="-122"/>
                <a:ea typeface="楷体" panose="02010609060101010101" charset="-122"/>
                <a:sym typeface="+mn-ea"/>
              </a:rPr>
              <a:t>可设置读取数据起始点与结束点。例如在开启功能时开始记录数据，关闭功能时停止记录数据。</a:t>
            </a:r>
            <a:endParaRPr lang="zh-CN" altLang="en-US" sz="1200" strike="sngStrike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86715" y="1920240"/>
          <a:ext cx="7086600" cy="126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20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1" strike="sngStrike">
                          <a:solidFill>
                            <a:srgbClr val="000000"/>
                          </a:solidFill>
                          <a:uFillTx/>
                          <a:latin typeface="Arial" panose="020B0604020202020204" pitchFamily="34" charset="0"/>
                          <a:ea typeface="Arial" panose="020B0604020202020204" charset="-122"/>
                        </a:rPr>
                        <a:t>时间</a:t>
                      </a:r>
                      <a:endParaRPr lang="zh-CN" altLang="en-US" sz="900" b="1" strike="sngStrike">
                        <a:solidFill>
                          <a:srgbClr val="000000"/>
                        </a:solidFill>
                        <a:uFillTx/>
                        <a:latin typeface="Arial" panose="020B0604020202020204" pitchFamily="34" charset="0"/>
                        <a:ea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1222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 strike="sngStrike">
                          <a:solidFill>
                            <a:srgbClr val="000000"/>
                          </a:solidFill>
                          <a:uFillTx/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 strike="sngStrike">
                        <a:solidFill>
                          <a:srgbClr val="000000"/>
                        </a:solidFill>
                        <a:uFillTx/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电容方式匀速探测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电容方式匀速探测，其特点是探测全程保持匀速。优点是时序简单、开发难度低，缺点是探测速度上限不高。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控制逻辑为：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以变速点作为探测起点、最低探测点作为终点。</a:t>
            </a:r>
            <a:endParaRPr lang="zh-CN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）以用户设置的速度进行匀速探测，探测成功得到液面高度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en-US" altLang="zh-CN" sz="140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4190" y="1836420"/>
            <a:ext cx="3075305" cy="30753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13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、显示数据需求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申请增加显示框，将移液器各个通道的气压、电容数据显示到显示框内。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读取数据周期可设置，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1ms~1000s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；拥有开关，可开启或关闭记录数据功能。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数据可记录到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csv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文件。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可设置读取数据起始点与结束点。例如在前吸前开始记录数据，后吸执行完毕后结束记录。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517015"/>
            <a:ext cx="4506595" cy="210947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467360" y="3714750"/>
          <a:ext cx="70866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5207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charset="-122"/>
                        </a:rPr>
                        <a:t>时间</a:t>
                      </a:r>
                      <a:endParaRPr lang="en-US" altLang="en-US" sz="9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1582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6666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2023-10-17 10:37:36,809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222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2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电容方式匀速探测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6075" y="1059815"/>
          <a:ext cx="8475980" cy="285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425"/>
                <a:gridCol w="4059555"/>
              </a:tblGrid>
              <a:tr h="37338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ym typeface="+mn-ea"/>
                        </a:rPr>
                        <a:t>关闭气压检测电容探测结果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开启气压检测电容探测结果</a:t>
                      </a:r>
                      <a:endParaRPr lang="zh-CN" altLang="en-US" sz="1400" dirty="0"/>
                    </a:p>
                  </a:txBody>
                  <a:tcPr/>
                </a:tc>
              </a:tr>
              <a:tr h="2480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、软件发送配置参数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电容探测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、软件控制Z轴下降，探测液面。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、移液器探测到液面，通知Z电机停下。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软件查询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轴状态，判断探测液面是否成功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、软件发送关闭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电容探测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、软件发送配置参数</a:t>
                      </a:r>
                      <a:r>
                        <a:rPr lang="en-US" altLang="zh-CN" sz="14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4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电容探测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、软件控制Z轴下降，探测液面。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、移液器探测到液面，通知Z电机停下。探测板自动吸取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v1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体积（来自配置表），并识别探测结果。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软件查询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轴状态，并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读取探测板的探测结果，综合判断此次探测是否成功。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FF00"/>
                        </a:highlight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、软件发送关闭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电容探测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4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推荐时序：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3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电容方式二次探测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该方案的工作方式为：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第一次以较快速度探测，探测成功后，抬起一定高度，第二次以较慢速度探测。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该方案用于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减少探测时间，并获得较高探测精度，</a:t>
            </a:r>
            <a:r>
              <a:rPr lang="zh-CN" altLang="en-US" sz="1400" b="1" dirty="0">
                <a:solidFill>
                  <a:srgbClr val="00B0F0"/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降低试剂冗余量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参数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由用户设置，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h2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来自参数配置表。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控制逻辑为：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第一次以较快速度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s1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、探测成功得到液面高度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h1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，抬起到指定高度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。吸头离开液面时，检查吸头是否脱离液面，从而判断是否出现误判。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）第二次以较慢速度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s2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，探测成功得到液面高度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h3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3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h1-h3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的绝对值不超过允许误差</a:t>
            </a:r>
            <a:r>
              <a:rPr lang="en-US" altLang="zh-CN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e</a:t>
            </a:r>
            <a:r>
              <a:rPr lang="zh-CN" altLang="en-US" sz="1400" dirty="0">
                <a:latin typeface="楷体" panose="02010609060101010101" charset="-122"/>
                <a:ea typeface="楷体" panose="02010609060101010101" charset="-122"/>
                <a:sym typeface="+mn-ea"/>
              </a:rPr>
              <a:t>，探测成功，否则失败。</a:t>
            </a:r>
            <a:endParaRPr lang="zh-CN" altLang="en-US" sz="14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t1</a:t>
            </a:r>
            <a:r>
              <a:rPr lang="zh-CN" altLang="en-US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（变量）</a:t>
            </a:r>
            <a:r>
              <a:rPr lang="en-US" altLang="zh-CN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 + T2</a:t>
            </a:r>
            <a:r>
              <a:rPr lang="zh-CN" altLang="en-US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（固定值），</a:t>
            </a:r>
            <a:r>
              <a:rPr lang="en-US" altLang="zh-CN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t1 = s / v1.</a:t>
            </a:r>
            <a:r>
              <a:rPr lang="zh-CN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单次时间。。</a:t>
            </a:r>
            <a:endParaRPr lang="en-US" altLang="zh-CN" sz="140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400" dirty="0">
                <a:highlight>
                  <a:srgbClr val="00FF00"/>
                </a:highlight>
                <a:latin typeface="楷体" panose="02010609060101010101" charset="-122"/>
                <a:ea typeface="楷体" panose="02010609060101010101" charset="-122"/>
                <a:sym typeface="+mn-ea"/>
              </a:rPr>
              <a:t>s = vt - at^2/2</a:t>
            </a:r>
            <a:endParaRPr lang="en-US" altLang="zh-CN" sz="1400" dirty="0">
              <a:highlight>
                <a:srgbClr val="00FF00"/>
              </a:highligh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9975" y="2499360"/>
            <a:ext cx="6565265" cy="2737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3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电容方式二次探测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46075" y="1059815"/>
          <a:ext cx="8475980" cy="2854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425"/>
                <a:gridCol w="4059555"/>
              </a:tblGrid>
              <a:tr h="37338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ym typeface="+mn-ea"/>
                        </a:rPr>
                        <a:t>关闭气压检测电容探测结果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开启气压检测电容探测结果</a:t>
                      </a:r>
                      <a:endParaRPr lang="zh-CN" altLang="en-US" sz="1400" dirty="0"/>
                    </a:p>
                  </a:txBody>
                  <a:tcPr/>
                </a:tc>
              </a:tr>
              <a:tr h="24809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电容重复探测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轴以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s1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速度开始探测液面，</a:t>
                      </a:r>
                      <a:r>
                        <a:rPr 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得到液面高度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轴抬起偏移高度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软件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向探测板读取第一次探测是否成功信息，如果是则继续往下运行，否则报错并记录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到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、软件再次发送开启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电容重复探测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轴以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s2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速度再次探测，</a:t>
                      </a:r>
                      <a:r>
                        <a:rPr 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得到液面高度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h3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9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、软件发送关闭电容探测指令。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10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、软件计算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与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h3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的差值，绝对值在允许范围内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e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，表明此次探测成功，否则探测失败。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、软件执行前吸动作。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、软件配置参数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: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（1）Z轴参数。（电机参数表）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）P轴参数。（探测档位参数表）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）探测板参数。（探测档位参数表）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3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、软件发送开启</a:t>
                      </a:r>
                      <a:r>
                        <a:rPr lang="zh-CN" altLang="en-US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电容重复探测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4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轴以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s1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速度开始探测液面，探测成功，</a:t>
                      </a:r>
                      <a:r>
                        <a:rPr 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得到液面高度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5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轴抬起偏移高度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6</a:t>
                      </a:r>
                      <a:r>
                        <a:rPr lang="zh-CN" altLang="en-US" sz="12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、软件向探测板读取第一次探测是否成功信息，如果是则继续往下运行，否则报错并记录</a:t>
                      </a:r>
                      <a:r>
                        <a:rPr lang="en-US" altLang="zh-CN" sz="12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到</a:t>
                      </a:r>
                      <a:r>
                        <a:rPr lang="en-US" altLang="zh-CN" sz="12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strike="sngStrike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</a:t>
                      </a:r>
                      <a:r>
                        <a:rPr lang="zh-CN" altLang="en-US" sz="1200" strike="sngStrike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strike="sngStrike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、软件再次发送开启</a:t>
                      </a:r>
                      <a:r>
                        <a:rPr lang="zh-CN" altLang="en-US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电容重复探测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+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气压探测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uFillTx/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指令。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、软件控制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Z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轴以s2速度再次探测，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探测成功，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得到液面高度h3。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）探测板自动吸液v1体积（配置表），并识别探测结果。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（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2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）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软件向探测板读取第二次探测结果。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9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、软件发送关闭电容探测指令。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10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、软件计算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h1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与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h3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的差值，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绝对值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在允许范围内</a:t>
                      </a:r>
                      <a:r>
                        <a:rPr lang="en-US" altLang="zh-CN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e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，</a:t>
                      </a:r>
                      <a:r>
                        <a:rPr lang="zh-CN" altLang="en-US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并结合第</a:t>
                      </a:r>
                      <a:r>
                        <a:rPr lang="en-US" altLang="zh-CN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8</a:t>
                      </a:r>
                      <a:r>
                        <a:rPr lang="zh-CN" altLang="en-US" sz="1200" dirty="0">
                          <a:highlight>
                            <a:srgbClr val="FFFF00"/>
                          </a:highlight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步骤的读取结果，综合判断此次探测结果</a:t>
                      </a:r>
                      <a:r>
                        <a:rPr lang="zh-CN" altLang="en-US" sz="1200" dirty="0">
                          <a:latin typeface="楷体" panose="02010609060101010101" charset="-122"/>
                          <a:ea typeface="楷体" panose="02010609060101010101" charset="-122"/>
                          <a:sym typeface="+mn-ea"/>
                        </a:rPr>
                        <a:t>。</a:t>
                      </a:r>
                      <a:endParaRPr lang="zh-CN" altLang="en-US" sz="1200" dirty="0">
                        <a:latin typeface="楷体" panose="02010609060101010101" charset="-122"/>
                        <a:ea typeface="楷体" panose="0201060906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11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、软件将探测相关数据写到</a:t>
                      </a:r>
                      <a:r>
                        <a:rPr lang="en-US" altLang="zh-CN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csv</a:t>
                      </a:r>
                      <a:r>
                        <a:rPr lang="zh-CN" alt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  <a:sym typeface="+mn-ea"/>
                        </a:rPr>
                        <a:t>文件。</a:t>
                      </a:r>
                      <a:endParaRPr lang="zh-CN" altLang="en-US" sz="1200" b="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推荐时序：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3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  <a:sym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电容方式二次探测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    二次探测适用在探测较高的管子，如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6ml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采血管、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100ml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水槽、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10ml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病毒采样管、</a:t>
            </a:r>
            <a:r>
              <a:rPr lang="en-US" altLang="zh-CN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50ml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离心管等。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buClrTx/>
              <a:buSzTx/>
              <a:buNone/>
            </a:pP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360" y="1355725"/>
            <a:ext cx="2338070" cy="3119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185" y="1355725"/>
            <a:ext cx="2373630" cy="3167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980" y="1355725"/>
            <a:ext cx="2367915" cy="3159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6715" y="278130"/>
            <a:ext cx="4193540" cy="34925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+mn-ea"/>
                <a:ea typeface="+mn-ea"/>
              </a:rPr>
              <a:t>4</a:t>
            </a:r>
            <a:r>
              <a:rPr kumimoji="1" lang="zh-CN" altLang="en-US" dirty="0">
                <a:solidFill>
                  <a:schemeClr val="accent1"/>
                </a:solidFill>
                <a:latin typeface="+mn-ea"/>
                <a:ea typeface="+mn-ea"/>
              </a:rPr>
              <a:t>、</a:t>
            </a:r>
            <a:r>
              <a:rPr lang="zh-CN" altLang="en-US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电容方式变速探测</a:t>
            </a:r>
            <a:endParaRPr kumimoji="1" lang="zh-CN" altLang="en-US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995" y="699135"/>
            <a:ext cx="84810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控制逻辑为：首先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以匀速探测，到达变速点后（默认耗材瓶口），开始变速（如有需要，还可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变阈值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）探测。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该方案同样用于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减少探测时间，并获得较高探测精度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altLang="en-US" sz="1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该方案难点在于控制</a:t>
            </a:r>
            <a:r>
              <a:rPr lang="en-US" altLang="zh-CN" sz="1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Z</a:t>
            </a:r>
            <a:r>
              <a:rPr lang="zh-CN" altLang="en-US" sz="1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轴变速运动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zh-CN" altLang="en-US" sz="1200" dirty="0">
                <a:latin typeface="楷体" panose="02010609060101010101" charset="-122"/>
                <a:ea typeface="楷体" panose="02010609060101010101" charset="-122"/>
                <a:sym typeface="+mn-ea"/>
              </a:rPr>
              <a:t>推荐时序：</a:t>
            </a:r>
            <a:endParaRPr lang="zh-CN" altLang="en-US" sz="1200" dirty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31595" y="1529080"/>
            <a:ext cx="5968365" cy="35604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10.xml><?xml version="1.0" encoding="utf-8"?>
<p:tagLst xmlns:p="http://schemas.openxmlformats.org/presentationml/2006/main">
  <p:tag name="KSO_WM_UNIT_TABLE_BEAUTIFY" val="smartTable{7b758f21-eb03-44df-82c8-0d960e8f49bb}"/>
  <p:tag name="TABLE_ENDDRAG_ORIGIN_RECT" val="540*86"/>
  <p:tag name="TABLE_ENDDRAG_RECT" val="44*83*540*86"/>
</p:tagLst>
</file>

<file path=ppt/tags/tag11.xml><?xml version="1.0" encoding="utf-8"?>
<p:tagLst xmlns:p="http://schemas.openxmlformats.org/presentationml/2006/main">
  <p:tag name="KSO_WM_UNIT_TABLE_BEAUTIFY" val="smartTable{84fd3610-7492-4b60-b3bb-415535611f57}"/>
</p:tagLst>
</file>

<file path=ppt/tags/tag12.xml><?xml version="1.0" encoding="utf-8"?>
<p:tagLst xmlns:p="http://schemas.openxmlformats.org/presentationml/2006/main">
  <p:tag name="KSO_WM_UNIT_TABLE_BEAUTIFY" val="smartTable{e09ddb42-4ef1-442c-9c99-3b9bd1ae0aa5}"/>
</p:tagLst>
</file>

<file path=ppt/tags/tag13.xml><?xml version="1.0" encoding="utf-8"?>
<p:tagLst xmlns:p="http://schemas.openxmlformats.org/presentationml/2006/main">
  <p:tag name="KSO_WM_UNIT_TABLE_BEAUTIFY" val="smartTable{40de9a6f-ef0c-4337-9d97-87b5737b369d}"/>
</p:tagLst>
</file>

<file path=ppt/tags/tag14.xml><?xml version="1.0" encoding="utf-8"?>
<p:tagLst xmlns:p="http://schemas.openxmlformats.org/presentationml/2006/main">
  <p:tag name="KSO_WM_UNIT_TABLE_BEAUTIFY" val="smartTable{684cd7a9-f723-45ca-b839-9374c87f8b8c}"/>
</p:tagLst>
</file>

<file path=ppt/tags/tag15.xml><?xml version="1.0" encoding="utf-8"?>
<p:tagLst xmlns:p="http://schemas.openxmlformats.org/presentationml/2006/main">
  <p:tag name="KSO_WM_UNIT_TABLE_BEAUTIFY" val="smartTable{d9b2ea60-6543-4b26-99a4-f24fe7bcbac2}"/>
</p:tagLst>
</file>

<file path=ppt/tags/tag16.xml><?xml version="1.0" encoding="utf-8"?>
<p:tagLst xmlns:p="http://schemas.openxmlformats.org/presentationml/2006/main">
  <p:tag name="KSO_WM_UNIT_TABLE_BEAUTIFY" val="smartTable{de5bb3df-0c3f-468e-aa2b-2f99980ee9d5}"/>
</p:tagLst>
</file>

<file path=ppt/tags/tag17.xml><?xml version="1.0" encoding="utf-8"?>
<p:tagLst xmlns:p="http://schemas.openxmlformats.org/presentationml/2006/main">
  <p:tag name="KSO_WM_UNIT_PLACING_PICTURE_USER_VIEWPORT" val="{&quot;height&quot;:4592,&quot;width&quot;:6454}"/>
</p:tagLst>
</file>

<file path=ppt/tags/tag18.xml><?xml version="1.0" encoding="utf-8"?>
<p:tagLst xmlns:p="http://schemas.openxmlformats.org/presentationml/2006/main">
  <p:tag name="KSO_WM_UNIT_TABLE_BEAUTIFY" val="smartTable{01850d4e-cfba-4881-b0fe-a0e1ddb4b47a}"/>
</p:tagLst>
</file>

<file path=ppt/tags/tag19.xml><?xml version="1.0" encoding="utf-8"?>
<p:tagLst xmlns:p="http://schemas.openxmlformats.org/presentationml/2006/main">
  <p:tag name="KSO_WM_UNIT_TABLE_BEAUTIFY" val="smartTable{42ecc574-16db-44cc-b1cb-5428004d78bc}"/>
</p:tagLst>
</file>

<file path=ppt/tags/tag2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20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21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TABLE_BEAUTIFY" val="smartTable{06b8d58c-eb03-4f82-aa27-23913e458e35}"/>
  <p:tag name="TABLE_ENDDRAG_ORIGIN_RECT" val="666*347"/>
  <p:tag name="TABLE_ENDDRAG_RECT" val="26*53*666*347"/>
</p:tagLst>
</file>

<file path=ppt/tags/tag27.xml><?xml version="1.0" encoding="utf-8"?>
<p:tagLst xmlns:p="http://schemas.openxmlformats.org/presentationml/2006/main">
  <p:tag name="KSO_WM_UNIT_TABLE_BEAUTIFY" val="smartTable{0a91b6fb-31b9-4c81-a6ea-6d793e87d017}"/>
</p:tagLst>
</file>

<file path=ppt/tags/tag28.xml><?xml version="1.0" encoding="utf-8"?>
<p:tagLst xmlns:p="http://schemas.openxmlformats.org/presentationml/2006/main">
  <p:tag name="KSO_WM_UNIT_PLACING_PICTURE_USER_VIEWPORT" val="{&quot;height&quot;:3854,&quot;width&quot;:8294}"/>
</p:tagLst>
</file>

<file path=ppt/tags/tag29.xml><?xml version="1.0" encoding="utf-8"?>
<p:tagLst xmlns:p="http://schemas.openxmlformats.org/presentationml/2006/main">
  <p:tag name="KSO_WM_UNIT_PLACING_PICTURE_USER_VIEWPORT" val="{&quot;height&quot;:3854,&quot;width&quot;:8294}"/>
</p:tagLst>
</file>

<file path=ppt/tags/tag3.xml><?xml version="1.0" encoding="utf-8"?>
<p:tagLst xmlns:p="http://schemas.openxmlformats.org/presentationml/2006/main">
  <p:tag name="KSO_WM_UNIT_TABLE_BEAUTIFY" val="smartTable{06b8d58c-eb03-4f82-aa27-23913e458e35}"/>
  <p:tag name="TABLE_ENDDRAG_ORIGIN_RECT" val="667*224"/>
  <p:tag name="TABLE_ENDDRAG_RECT" val="26*123*667*224"/>
</p:tagLst>
</file>

<file path=ppt/tags/tag30.xml><?xml version="1.0" encoding="utf-8"?>
<p:tagLst xmlns:p="http://schemas.openxmlformats.org/presentationml/2006/main">
  <p:tag name="KSO_WM_UNIT_TABLE_BEAUTIFY" val="smartTable{8b54d116-9067-4520-bfaa-69a111d74b58}"/>
</p:tagLst>
</file>

<file path=ppt/tags/tag31.xml><?xml version="1.0" encoding="utf-8"?>
<p:tagLst xmlns:p="http://schemas.openxmlformats.org/presentationml/2006/main">
  <p:tag name="KSO_WM_UNIT_TABLE_BEAUTIFY" val="smartTable{8b54d116-9067-4520-bfaa-69a111d74b58}"/>
</p:tagLst>
</file>

<file path=ppt/tags/tag32.xml><?xml version="1.0" encoding="utf-8"?>
<p:tagLst xmlns:p="http://schemas.openxmlformats.org/presentationml/2006/main">
  <p:tag name="KSO_WPP_MARK_KEY" val="d6a0ab52-1a0b-480d-93e9-d85f8693056d"/>
  <p:tag name="COMMONDATA" val="eyJoZGlkIjoiMGRhNzk4OWNjNzg3MDhkOTAwNjBlMmU4NzYyMzIzNTgifQ=="/>
  <p:tag name="commondata" val="eyJoZGlkIjoiZDM1ZmMwM2NkN2IxZjc5OTJjNDYzYmNjZjAxYjBhMG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TABLE_BEAUTIFY" val="smartTable{06b8d58c-eb03-4f82-aa27-23913e458e35}"/>
  <p:tag name="TABLE_ENDDRAG_ORIGIN_RECT" val="667*224"/>
  <p:tag name="TABLE_ENDDRAG_RECT" val="26*123*667*224"/>
</p:tagLst>
</file>

<file path=ppt/tags/tag6.xml><?xml version="1.0" encoding="utf-8"?>
<p:tagLst xmlns:p="http://schemas.openxmlformats.org/presentationml/2006/main">
  <p:tag name="KSO_WM_UNIT_PLACING_PICTURE_USER_VIEWPORT" val="{&quot;height&quot;:25590,&quot;width&quot;:19185}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TABLE_BEAUTIFY" val="smartTable{06b8d58c-eb03-4f82-aa27-23913e458e35}"/>
  <p:tag name="TABLE_ENDDRAG_ORIGIN_RECT" val="667*224"/>
  <p:tag name="TABLE_ENDDRAG_RECT" val="26*123*667*224"/>
</p:tagLst>
</file>

<file path=ppt/tags/tag9.xml><?xml version="1.0" encoding="utf-8"?>
<p:tagLst xmlns:p="http://schemas.openxmlformats.org/presentationml/2006/main">
  <p:tag name="KSO_WM_UNIT_PLACING_PICTURE_USER_VIEWPORT" val="{&quot;height&quot;:25590,&quot;width&quot;:19185}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057A6"/>
      </a:accent1>
      <a:accent2>
        <a:srgbClr val="1B9ACC"/>
      </a:accent2>
      <a:accent3>
        <a:srgbClr val="75B729"/>
      </a:accent3>
      <a:accent4>
        <a:srgbClr val="833991"/>
      </a:accent4>
      <a:accent5>
        <a:srgbClr val="727B7A"/>
      </a:accent5>
      <a:accent6>
        <a:srgbClr val="B0AFAF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11589</Words>
  <Application>WPS 演示</Application>
  <PresentationFormat>全屏显示(16:9)</PresentationFormat>
  <Paragraphs>2074</Paragraphs>
  <Slides>40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</vt:lpstr>
      <vt:lpstr>宋体</vt:lpstr>
      <vt:lpstr>Wingdings</vt:lpstr>
      <vt:lpstr>BGI-BOLD</vt:lpstr>
      <vt:lpstr>Segoe Print</vt:lpstr>
      <vt:lpstr>微软雅黑</vt:lpstr>
      <vt:lpstr>MGI Bold</vt:lpstr>
      <vt:lpstr>楷体</vt:lpstr>
      <vt:lpstr>Calibri</vt:lpstr>
      <vt:lpstr>Arial Unicode MS</vt:lpstr>
      <vt:lpstr>等线</vt:lpstr>
      <vt:lpstr>Arial</vt:lpstr>
      <vt:lpstr>Office 主题</vt:lpstr>
      <vt:lpstr>Excel.Sheet.12</vt:lpstr>
      <vt:lpstr>1、期望目标</vt:lpstr>
      <vt:lpstr>1、期望目标</vt:lpstr>
      <vt:lpstr>1、移液器全流程</vt:lpstr>
      <vt:lpstr>2、电容方式匀速探测</vt:lpstr>
      <vt:lpstr>2、电容方式匀速探测</vt:lpstr>
      <vt:lpstr>3、电容方式二次探测</vt:lpstr>
      <vt:lpstr>3、电容方式二次探测</vt:lpstr>
      <vt:lpstr>3、电容方式二次探测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4、电容方式变速探测</vt:lpstr>
      <vt:lpstr>5、气压探测液面</vt:lpstr>
      <vt:lpstr>5、气压探测液面</vt:lpstr>
      <vt:lpstr>6、气压检测吸液堵塞/凝块</vt:lpstr>
      <vt:lpstr>6、气压检测吸液堵塞/凝块</vt:lpstr>
      <vt:lpstr>7、气压检测吸液时吸空</vt:lpstr>
      <vt:lpstr>7、气压检测吸液时吸空</vt:lpstr>
      <vt:lpstr>8、气压检查电容探测结果</vt:lpstr>
      <vt:lpstr>9、跟随吸排液</vt:lpstr>
      <vt:lpstr>9、跟随吸排液</vt:lpstr>
      <vt:lpstr>10、抗滴液/挂液技术</vt:lpstr>
      <vt:lpstr>10、抗滴液/挂液技术</vt:lpstr>
      <vt:lpstr>11、辅助学习位置</vt:lpstr>
      <vt:lpstr>11、辅助学习Z轴位置</vt:lpstr>
      <vt:lpstr>11、辅助学习X轴、Y轴位置</vt:lpstr>
      <vt:lpstr>12、日志需求</vt:lpstr>
      <vt:lpstr>12、日志需求</vt:lpstr>
      <vt:lpstr>12、日志需求</vt:lpstr>
      <vt:lpstr>12、日志需求</vt:lpstr>
      <vt:lpstr>13、显示数据需求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王睿(Rui Wang)</dc:creator>
  <cp:lastModifiedBy>老美</cp:lastModifiedBy>
  <cp:revision>2042</cp:revision>
  <dcterms:created xsi:type="dcterms:W3CDTF">2020-06-19T01:44:00Z</dcterms:created>
  <dcterms:modified xsi:type="dcterms:W3CDTF">2024-03-26T03:02:53Z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9D535705F0BC43808B33ECAAB09E73EA_12</vt:lpwstr>
  </property>
  <property fmtid="{D5CDD505-2E9C-101B-9397-08002B2CF9AE}" pid="3" name="KSOProductBuildVer">
    <vt:lpwstr>2052-11.1.0.12358</vt:lpwstr>
  </property>
</Properties>
</file>